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3" r:id="rId3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>
      <p:cViewPr varScale="1">
        <p:scale>
          <a:sx n="62" d="100"/>
          <a:sy n="62" d="100"/>
        </p:scale>
        <p:origin x="82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4/13/2020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97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Ты – мастер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ДПИ. </a:t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Витраж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latin typeface="BatangChe" pitchFamily="49" charset="-127"/>
              <a:ea typeface="BatangChe" pitchFamily="49" charset="-127"/>
            </a:endParaRPr>
          </a:p>
          <a:p>
            <a:r>
              <a:rPr lang="ru-RU" dirty="0" smtClean="0">
                <a:latin typeface="BatangChe" pitchFamily="49" charset="-127"/>
                <a:ea typeface="BatangChe" pitchFamily="49" charset="-127"/>
              </a:rPr>
              <a:t>5 класс</a:t>
            </a:r>
            <a:endParaRPr lang="ru-RU" dirty="0"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14400" y="228600"/>
            <a:ext cx="70320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Оцените правильность выполнения задания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оценочном листе.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https://pp.vk.me/c304310/v304310568/1e6b/Og_4Lrykb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1358746" cy="1828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295400"/>
            <a:ext cx="2529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1).Дымковская игрушка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1295400"/>
            <a:ext cx="109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Гжель</a:t>
            </a:r>
            <a:endParaRPr lang="ru-RU" dirty="0"/>
          </a:p>
        </p:txBody>
      </p:sp>
      <p:pic>
        <p:nvPicPr>
          <p:cNvPr id="6" name="Picture 5" descr="http://gzhel.center/wp-content/uploads/2015/11/posu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752600"/>
            <a:ext cx="2133600" cy="1728216"/>
          </a:xfrm>
          <a:prstGeom prst="rect">
            <a:avLst/>
          </a:prstGeom>
          <a:noFill/>
        </p:spPr>
      </p:pic>
      <p:pic>
        <p:nvPicPr>
          <p:cNvPr id="7" name="Picture 7" descr="http://www.artly.ru/wp-content/uploads/2011/08/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917192"/>
            <a:ext cx="1930400" cy="196900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5000" y="1371600"/>
            <a:ext cx="2501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Хохломская роспись</a:t>
            </a:r>
            <a:endParaRPr lang="ru-RU" dirty="0"/>
          </a:p>
        </p:txBody>
      </p:sp>
      <p:pic>
        <p:nvPicPr>
          <p:cNvPr id="9" name="Picture 9" descr="http://www.temples.ru/private/f000260/260_0013331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419600"/>
            <a:ext cx="3429000" cy="228457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2400" y="3962400"/>
            <a:ext cx="2119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.Резьба по дереву</a:t>
            </a:r>
            <a:endParaRPr lang="ru-RU" dirty="0"/>
          </a:p>
        </p:txBody>
      </p:sp>
      <p:pic>
        <p:nvPicPr>
          <p:cNvPr id="11" name="Picture 11" descr="http://www.piromagazin.ru/img/jst/2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267200"/>
            <a:ext cx="2956225" cy="243001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34000" y="3962400"/>
            <a:ext cx="3441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.Жостовская роспись (поднос).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04800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-Самая обычная вещь может стать необычной и иметь новый вид, если задуматься и представить новый образ этой вещи.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www.ladygid.ru/images/stories/doris/vaz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4953000" cy="3095625"/>
          </a:xfrm>
          <a:prstGeom prst="rect">
            <a:avLst/>
          </a:prstGeom>
          <a:noFill/>
        </p:spPr>
      </p:pic>
      <p:pic>
        <p:nvPicPr>
          <p:cNvPr id="24580" name="Picture 4" descr="http://www.asiatides.ru/files/categories/1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828800"/>
            <a:ext cx="2362200" cy="2362200"/>
          </a:xfrm>
          <a:prstGeom prst="rect">
            <a:avLst/>
          </a:prstGeom>
          <a:noFill/>
        </p:spPr>
      </p:pic>
      <p:pic>
        <p:nvPicPr>
          <p:cNvPr id="24582" name="Picture 6" descr="http://stylehome.org/wp-content/uploads/vasa-chiass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19600"/>
            <a:ext cx="1904999" cy="1905000"/>
          </a:xfrm>
          <a:prstGeom prst="rect">
            <a:avLst/>
          </a:prstGeom>
          <a:noFill/>
        </p:spPr>
      </p:pic>
      <p:pic>
        <p:nvPicPr>
          <p:cNvPr id="24584" name="Picture 8" descr="http://www.novate.ru/files/la-s0leil/vases/vases_design_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267200"/>
            <a:ext cx="2286000" cy="2286000"/>
          </a:xfrm>
          <a:prstGeom prst="rect">
            <a:avLst/>
          </a:prstGeom>
          <a:noFill/>
        </p:spPr>
      </p:pic>
      <p:pic>
        <p:nvPicPr>
          <p:cNvPr id="24586" name="Picture 10" descr="http://emdesign.ru/34075-home_default/jp-156-11-vaza-napolnaya-plate-pavo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1981200"/>
            <a:ext cx="2133600" cy="2133600"/>
          </a:xfrm>
          <a:prstGeom prst="rect">
            <a:avLst/>
          </a:prstGeom>
          <a:noFill/>
        </p:spPr>
      </p:pic>
      <p:pic>
        <p:nvPicPr>
          <p:cNvPr id="24588" name="Picture 12" descr="http://www.netlore.ru/upload/files/1307/8_1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4343401"/>
            <a:ext cx="4377445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28600" y="152400"/>
            <a:ext cx="86942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Посмотрите на слайды и постарайтесь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определить тему урока.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http://www.fashiongallery.club/uploads/gallery/25/Home_and_Interior-stained-gla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0"/>
            <a:ext cx="3435230" cy="3200400"/>
          </a:xfrm>
          <a:prstGeom prst="rect">
            <a:avLst/>
          </a:prstGeom>
          <a:noFill/>
        </p:spPr>
      </p:pic>
      <p:pic>
        <p:nvPicPr>
          <p:cNvPr id="26629" name="Picture 5" descr="http://s56.radikal.ru/i152/1208/11/54dfe67023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447800"/>
            <a:ext cx="4808427" cy="3276600"/>
          </a:xfrm>
          <a:prstGeom prst="rect">
            <a:avLst/>
          </a:prstGeom>
          <a:noFill/>
        </p:spPr>
      </p:pic>
      <p:pic>
        <p:nvPicPr>
          <p:cNvPr id="26633" name="Picture 9" descr="http://kristal-spb.ru/upload/medialibrary/58e/current_window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495800"/>
            <a:ext cx="2971800" cy="1981200"/>
          </a:xfrm>
          <a:prstGeom prst="rect">
            <a:avLst/>
          </a:prstGeom>
          <a:noFill/>
        </p:spPr>
      </p:pic>
      <p:pic>
        <p:nvPicPr>
          <p:cNvPr id="26635" name="Picture 11" descr="http://vitrage-life.com/media/k2/items/cache/c9b002fe1bb0320831a8ae78670fdb6f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114800"/>
            <a:ext cx="33528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81000"/>
            <a:ext cx="58819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Тема урока: «Витражи»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shkaf-elit.ru/images/vitraji/16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4832746" cy="5029200"/>
          </a:xfrm>
          <a:prstGeom prst="rect">
            <a:avLst/>
          </a:prstGeom>
          <a:noFill/>
        </p:spPr>
      </p:pic>
      <p:pic>
        <p:nvPicPr>
          <p:cNvPr id="27652" name="Picture 4" descr="http://vitrazh1.ru/assets/images/vitrazhi-pticy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219200"/>
            <a:ext cx="291465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57200" y="533400"/>
            <a:ext cx="80401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-На какие вопросы нам бы хотелось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найти ответы?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Вера, Любовь, Надежда. Витраж в храме святого Иоанна посёлка Llandenny (Уэльс, Великобритания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828800"/>
            <a:ext cx="4648200" cy="4665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18646"/>
            <a:ext cx="9119869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1.Узнаем, что такое витраж.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2.Познакомимся  с видами витражей.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3.Виполним подобие витража.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9800" y="2286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Цель, фиксируем учебную задачу, предполагают свои действия</a:t>
            </a:r>
            <a:endParaRPr lang="ru-RU" sz="2000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ttp://art-mozaic.com/wp-content/uploads/2014/03/%D0%B2%D0%B8%D1%82%D1%80%D0%B0%D0%B6-%D0%BE%D1%80%D0%BD%D0%B0%D0%BC%D0%B5%D0%BD%D1%8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429000"/>
            <a:ext cx="6477000" cy="2680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533400"/>
            <a:ext cx="701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-Как вы думаете, зачем нам необходимо найти ответы на эти вопросы?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decorwind.ru/wp-content/uploads/2014/01/ok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514600"/>
            <a:ext cx="5665471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81000" y="377279"/>
            <a:ext cx="8153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52400" y="1066800"/>
            <a:ext cx="869551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Маршрутный лист.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Прочитайте текст на с.175 учебника.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Рассмотрите иллюстрации с изображением витражей на с.175- 179 в учебнике.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Продолжите предложения: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1.Витраж выглядит как 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2.Куски стекол крепятся в 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3.Именно в витраже удивительным образом соединились 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4.Цветные окна были украшением средневековых ______________________.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5.В настоящее время витраж обрел новую жизнь: 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Проверьте правильность выполнения задания.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22709" y="228600"/>
            <a:ext cx="38188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Витраж 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Тематика витража- флора, фауна,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shirmel.ru/vitrail/vitraje_komna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4268344" cy="3810000"/>
          </a:xfrm>
          <a:prstGeom prst="rect">
            <a:avLst/>
          </a:prstGeom>
          <a:noFill/>
        </p:spPr>
      </p:pic>
      <p:pic>
        <p:nvPicPr>
          <p:cNvPr id="32773" name="Picture 5" descr="http://artultra.ru/photos/vitraji/Stili/Flora%20i%20fauna/vitrazhi-v-sadu-1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066800"/>
            <a:ext cx="3162300" cy="5108332"/>
          </a:xfrm>
          <a:prstGeom prst="rect">
            <a:avLst/>
          </a:prstGeom>
          <a:noFill/>
        </p:spPr>
      </p:pic>
      <p:sp>
        <p:nvSpPr>
          <p:cNvPr id="32775" name="AutoShape 7" descr="Картинки по запросу витраж пейзаж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0" y="304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пейзаж, </a:t>
            </a:r>
            <a:endParaRPr lang="ru-RU" dirty="0"/>
          </a:p>
        </p:txBody>
      </p:sp>
      <p:pic>
        <p:nvPicPr>
          <p:cNvPr id="3" name="Рисунок 2" descr="http://www.arts-master.ru/upload/iblock/ec4/ec487dd197a0f12061740ece31d5105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246940"/>
            <a:ext cx="5940425" cy="4364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40687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  <a:t>Громко прозвенел звонок,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  <a:t>Начинается урок.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  <a:t>Слушаем, запоминаем,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BatangChe" pitchFamily="49" charset="-127"/>
                <a:ea typeface="BatangChe" pitchFamily="49" charset="-127"/>
              </a:rPr>
              <a:t>Ни минуты не теряем.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0" y="533400"/>
            <a:ext cx="813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сюжет</a:t>
            </a:r>
            <a:endParaRPr lang="ru-RU" dirty="0"/>
          </a:p>
        </p:txBody>
      </p:sp>
      <p:pic>
        <p:nvPicPr>
          <p:cNvPr id="33794" name="Picture 2" descr="http://indigo-vitrail.ru/wp-content/gallery/tiffani/69-br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05000"/>
            <a:ext cx="7620000" cy="3114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5800" y="457200"/>
            <a:ext cx="204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портретный сюжет</a:t>
            </a:r>
            <a:endParaRPr lang="ru-RU" dirty="0"/>
          </a:p>
        </p:txBody>
      </p:sp>
      <p:pic>
        <p:nvPicPr>
          <p:cNvPr id="35842" name="Picture 2" descr="https://pp.vk.me/c627620/v627620874/462cb/EfvR5RHVql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3048000" cy="2286001"/>
          </a:xfrm>
          <a:prstGeom prst="rect">
            <a:avLst/>
          </a:prstGeom>
          <a:noFill/>
        </p:spPr>
      </p:pic>
      <p:pic>
        <p:nvPicPr>
          <p:cNvPr id="35844" name="Picture 4" descr="http://www.meta-music.ru/sites/default/files/vitra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828800"/>
            <a:ext cx="4768103" cy="4052888"/>
          </a:xfrm>
          <a:prstGeom prst="rect">
            <a:avLst/>
          </a:prstGeom>
          <a:noFill/>
        </p:spPr>
      </p:pic>
      <p:pic>
        <p:nvPicPr>
          <p:cNvPr id="35846" name="Picture 6" descr="http://predmetyinteryera.blox.ua/resource/izgotovlenievitrazhej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962400"/>
            <a:ext cx="3266401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38800" y="30480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орнамент</a:t>
            </a:r>
            <a:endParaRPr lang="ru-RU" dirty="0"/>
          </a:p>
        </p:txBody>
      </p:sp>
      <p:pic>
        <p:nvPicPr>
          <p:cNvPr id="36866" name="Picture 2" descr="http://www.svetlana-mikhaylova.ru/galleries-images/classic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495675" cy="4762500"/>
          </a:xfrm>
          <a:prstGeom prst="rect">
            <a:avLst/>
          </a:prstGeom>
          <a:noFill/>
        </p:spPr>
      </p:pic>
      <p:pic>
        <p:nvPicPr>
          <p:cNvPr id="36868" name="Picture 4" descr="http://xn--80acbric3cemf.xn--p1ai/images/basic/40/862f4bcbfdbf8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914400"/>
            <a:ext cx="3532293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2400" y="166301"/>
            <a:ext cx="881324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ыделяют несколько типов витражей в зависимости  от техники изготовления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57200" y="776645"/>
            <a:ext cx="82021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Классический витраж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образован прозрачными кусочками стекла, удерживаемы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 перегородками из мягкого металла или пластика.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olivin-mebel.ru/images/articles/vitrail-75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0"/>
            <a:ext cx="1828800" cy="2143125"/>
          </a:xfrm>
          <a:prstGeom prst="rect">
            <a:avLst/>
          </a:prstGeom>
          <a:noFill/>
        </p:spPr>
      </p:pic>
      <p:pic>
        <p:nvPicPr>
          <p:cNvPr id="1030" name="Picture 6" descr="http://www.i-r.crimea.ua/content/visitor/images/201209/04/f20120904134152-flowers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524000"/>
            <a:ext cx="2605482" cy="5105400"/>
          </a:xfrm>
          <a:prstGeom prst="rect">
            <a:avLst/>
          </a:prstGeom>
          <a:noFill/>
        </p:spPr>
      </p:pic>
      <p:pic>
        <p:nvPicPr>
          <p:cNvPr id="1032" name="Picture 8" descr="http://art-mozaic.com/wp-content/uploads/2014/03/%D0%B2%D0%B8%D1%82%D1%80%D0%B0%D0%B6-%D0%BE%D1%80%D0%BD%D0%B0%D0%BC%D0%B5%D0%BD%D1%82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09444" y="3020156"/>
            <a:ext cx="5105400" cy="2113089"/>
          </a:xfrm>
          <a:prstGeom prst="rect">
            <a:avLst/>
          </a:prstGeom>
          <a:noFill/>
        </p:spPr>
      </p:pic>
      <p:pic>
        <p:nvPicPr>
          <p:cNvPr id="1034" name="Picture 10" descr="http://tainstvo-yuta.ru/wp-content/uploads/2013/07/vitrazh-pan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2057400"/>
            <a:ext cx="1378857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57200" y="228600"/>
            <a:ext cx="807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Накладной витраж-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получается по технологии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фьюзинга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иногда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наклеиванием элементов на основу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3" name="Picture 5" descr="http://attribute.in.ua/uploads/posts/2012-07/1343650346_abstraction-plants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1" y="762000"/>
            <a:ext cx="2895600" cy="4268698"/>
          </a:xfrm>
          <a:prstGeom prst="rect">
            <a:avLst/>
          </a:prstGeom>
          <a:noFill/>
        </p:spPr>
      </p:pic>
      <p:pic>
        <p:nvPicPr>
          <p:cNvPr id="37895" name="Picture 7" descr="https://pp.vk.me/c622322/v622322641/1afc6/A-IW_2eiCz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505" y="1143000"/>
            <a:ext cx="4141127" cy="5267326"/>
          </a:xfrm>
          <a:prstGeom prst="rect">
            <a:avLst/>
          </a:prstGeom>
          <a:noFill/>
        </p:spPr>
      </p:pic>
      <p:pic>
        <p:nvPicPr>
          <p:cNvPr id="37897" name="Picture 9" descr="http://homedesign-amur.com/wp-content/uploads/2012/12/painting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114800"/>
            <a:ext cx="233555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04800" y="304800"/>
            <a:ext cx="845366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Фьюзинг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переводе 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языка  означает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плавка, плавление, спекание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Фьюзинг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технология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вплавления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другими словами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спекания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частей будущей стеклянной композиции в единое целое,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специальных печах, под воздействием высоких температур.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http://attribute.in.ua/uploads/posts/2012-07/thumbs/1343650343_camomi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800600"/>
            <a:ext cx="2543175" cy="1905000"/>
          </a:xfrm>
          <a:prstGeom prst="rect">
            <a:avLst/>
          </a:prstGeom>
          <a:noFill/>
        </p:spPr>
      </p:pic>
      <p:pic>
        <p:nvPicPr>
          <p:cNvPr id="38917" name="Picture 5" descr="http://artnow.ru/img/882000/882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4721086" cy="2895600"/>
          </a:xfrm>
          <a:prstGeom prst="rect">
            <a:avLst/>
          </a:prstGeom>
          <a:noFill/>
        </p:spPr>
      </p:pic>
      <p:pic>
        <p:nvPicPr>
          <p:cNvPr id="38919" name="Picture 7" descr="http://www.art-decogroup.ru/ckfinder/userfiles/images/fuz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600200"/>
            <a:ext cx="3276600" cy="3183764"/>
          </a:xfrm>
          <a:prstGeom prst="rect">
            <a:avLst/>
          </a:prstGeom>
          <a:noFill/>
        </p:spPr>
      </p:pic>
      <p:pic>
        <p:nvPicPr>
          <p:cNvPr id="38921" name="Picture 9" descr="http://cs1.livemaster.ru/storage/13/06/4b339bf720d091ca52d93cf906d2--dlya-doma-interera-chasy-iz-stekla-fyuz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475442"/>
            <a:ext cx="2438400" cy="2382558"/>
          </a:xfrm>
          <a:prstGeom prst="rect">
            <a:avLst/>
          </a:prstGeom>
          <a:noFill/>
        </p:spPr>
      </p:pic>
      <p:pic>
        <p:nvPicPr>
          <p:cNvPr id="38923" name="Picture 11" descr="http://dialglass.ru/wp-content/uploads/2014/01/fyusing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114800"/>
            <a:ext cx="2590800" cy="2500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304800"/>
            <a:ext cx="87668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sng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Расписной витраж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 поверхность стекла наносится рисунок прозрачными красками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1" name="Picture 5" descr="http://sedak.ru/images/%D0%B2%D0%B8%D1%82%D1%80%D0%B0%D0%B6%D0%B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86130"/>
            <a:ext cx="8534400" cy="5725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762000" y="304800"/>
            <a:ext cx="764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Пленочный  витраж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-наклеивается свинцовая лента и разноцветная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самоклеящаяся пленка.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3" name="Picture 3" descr="https://image.jimcdn.com/app/cms/image/transf/none/path/s0f94794f95431d1a/image/id8318e5c8b81f6eb/version/1429701162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5400675" cy="2876551"/>
          </a:xfrm>
          <a:prstGeom prst="rect">
            <a:avLst/>
          </a:prstGeom>
          <a:noFill/>
        </p:spPr>
      </p:pic>
      <p:pic>
        <p:nvPicPr>
          <p:cNvPr id="40965" name="Picture 5" descr="http://www.olta.ua/upload/medialibrary/7af/7af009ef03a8be0eb0026e7398565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667000"/>
            <a:ext cx="4228901" cy="4038600"/>
          </a:xfrm>
          <a:prstGeom prst="rect">
            <a:avLst/>
          </a:prstGeom>
          <a:noFill/>
        </p:spPr>
      </p:pic>
      <p:pic>
        <p:nvPicPr>
          <p:cNvPr id="40967" name="Picture 7" descr="http://www.xorosho5.ru/lessons/sale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657600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905000" y="75456"/>
            <a:ext cx="38507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Комбинированный витраж.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7" name="Picture 3" descr="http://www.aghouse.ru/files/images/plenka/vitraj_plenka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4724400" cy="5238750"/>
          </a:xfrm>
          <a:prstGeom prst="rect">
            <a:avLst/>
          </a:prstGeom>
          <a:noFill/>
        </p:spPr>
      </p:pic>
      <p:pic>
        <p:nvPicPr>
          <p:cNvPr id="41989" name="Picture 5" descr="http://bivart.ru/old/images/p024_1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685800"/>
            <a:ext cx="2914650" cy="2914650"/>
          </a:xfrm>
          <a:prstGeom prst="rect">
            <a:avLst/>
          </a:prstGeom>
          <a:noFill/>
        </p:spPr>
      </p:pic>
      <p:pic>
        <p:nvPicPr>
          <p:cNvPr id="41991" name="Picture 7" descr="http://yourlife.ws/pic12/image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962400"/>
            <a:ext cx="4781550" cy="268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295400" y="304800"/>
            <a:ext cx="3507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Стили витража- классика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3" name="Picture 5" descr="http://vitragspb.com/userfiles/page/es/es0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762000"/>
            <a:ext cx="7172424" cy="5853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 fontScale="900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BatangChe" pitchFamily="49" charset="-127"/>
                <a:ea typeface="BatangChe" pitchFamily="49" charset="-127"/>
                <a:cs typeface="+mj-cs"/>
              </a:rPr>
              <a:t>-В чем отличие …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3" descr="http://refdt.ru/tw_files2/urls_5/38/d-37067/37067_html_5703e3df.pn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838200"/>
            <a:ext cx="4724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g02.s.alicdn.com/kf/HT1ikZkFqlcXXagOFbXX/110873231/HT1ikZkFqlcXXagOFbXX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495800"/>
            <a:ext cx="2895600" cy="203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glasskmv.ru/d/578680/d/baner-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419600"/>
            <a:ext cx="3732213" cy="212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04800" y="1219200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4343400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4400" y="609600"/>
            <a:ext cx="2902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Стили витража- абстракция</a:t>
            </a:r>
            <a:endParaRPr lang="ru-RU" dirty="0"/>
          </a:p>
        </p:txBody>
      </p:sp>
      <p:pic>
        <p:nvPicPr>
          <p:cNvPr id="3" name="Picture 3" descr="http://www.art-vitrage.by/uploads/b1/s/10/547/image/0/39/medium_r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752600"/>
            <a:ext cx="4505325" cy="4572000"/>
          </a:xfrm>
          <a:prstGeom prst="rect">
            <a:avLst/>
          </a:prstGeom>
          <a:noFill/>
        </p:spPr>
      </p:pic>
      <p:pic>
        <p:nvPicPr>
          <p:cNvPr id="44034" name="Picture 2" descr="http://ic.pics.livejournal.com/ariginas/24507913/64916/6491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76400" y="-20878800"/>
            <a:ext cx="8622965" cy="10363200"/>
          </a:xfrm>
          <a:prstGeom prst="rect">
            <a:avLst/>
          </a:prstGeom>
          <a:noFill/>
        </p:spPr>
      </p:pic>
      <p:pic>
        <p:nvPicPr>
          <p:cNvPr id="44036" name="Picture 4" descr="http://artultra.ru/photos/vitraji/Stili/Abstrakciya/abstraktnye-vitrazhi-6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838200"/>
            <a:ext cx="3200400" cy="4746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8600"/>
            <a:ext cx="5024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Физкультурная минутка.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990600"/>
            <a:ext cx="6629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Предлагаю поиграть.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Если я назову художественные промыслы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потопайте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если современное ДПИ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похлопайте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304800"/>
            <a:ext cx="4719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36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28560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609600" y="1066800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Выбрать форму окна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19400" y="1066800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Выполнить линейный рисунок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752600"/>
            <a:ext cx="3048000" cy="426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477000" y="1143000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Выполнить работу в цвете.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0430" y="1752600"/>
            <a:ext cx="321357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2286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Самооценивание</a:t>
            </a: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в листе достижений.</a:t>
            </a:r>
            <a:endParaRPr lang="ru-RU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524000" y="1510843"/>
            <a:ext cx="632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Лист самооценки.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Фамилия 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_______________________________________________________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1000" y="2552700"/>
          <a:ext cx="7848600" cy="2095500"/>
        </p:xfrm>
        <a:graphic>
          <a:graphicData uri="http://schemas.openxmlformats.org/drawingml/2006/table">
            <a:tbl>
              <a:tblPr/>
              <a:tblGrid>
                <a:gridCol w="291268"/>
                <a:gridCol w="2809449"/>
                <a:gridCol w="1589138"/>
                <a:gridCol w="1585789"/>
                <a:gridCol w="1572956"/>
              </a:tblGrid>
              <a:tr h="69850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Этапы урока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1.Уменя всё получилось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2.Были небольшие трудности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3.Хотел просить помощь.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Работа по схеме (в паре).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Смысловое чтение. Продолжи предложение (работа в группе).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Творческая самостоятельная практическая работа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Общая (итоговая оценка).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806" marR="468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304800"/>
            <a:ext cx="8983037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думаете где в школе можно было бы разместить витражи?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изменилось бы помещение?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вы думаете зачем нужен витраж?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изображают при выполнении витражей?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-Какие виды витражей вы знаете?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-Для чего служат изделия современного декоративного искусства?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-Мы достигли цели, которую ставили перед собой в начале урока?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-Кто может похвалить себя? За что?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-Кто недоволен собой? Что не получилось?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609600"/>
            <a:ext cx="67169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st.depositphotos.com/1000800/2380/i/950/depositphotos_23807475-Abstract-stained-glass-wind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981200"/>
            <a:ext cx="6286499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BatangChe" pitchFamily="49" charset="-127"/>
                <a:ea typeface="BatangChe" pitchFamily="49" charset="-127"/>
              </a:rPr>
              <a:t>-В чем отличие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refdt.ru/tw_files2/urls_5/38/d-37067/37067_html_5703e3df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19200"/>
            <a:ext cx="4724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g02.s.alicdn.com/kf/HT1ikZkFqlcXXagOFbXX/110873231/HT1ikZkFqlcXXagOFbXX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495800"/>
            <a:ext cx="2895600" cy="203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glasskmv.ru/d/578680/d/baner-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419600"/>
            <a:ext cx="3732213" cy="212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990600" y="3962400"/>
            <a:ext cx="5137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2). Современное декоративное искусство.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90600" y="990600"/>
            <a:ext cx="4810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1). Народное декоративное творчество.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57200"/>
            <a:ext cx="85885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-Где в основном используется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современное декоративное искусство?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img.decor.ua/img_board/2012/03/28/63661-86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81200"/>
            <a:ext cx="2952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amily-values.ru/files/p2434/drevo2_jpg_71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505200"/>
            <a:ext cx="23812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://www.korp-okon.ru/userfiles/images/12184103-12659_15291iaro7drbpmv-1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648200"/>
            <a:ext cx="2973658" cy="1981200"/>
          </a:xfrm>
          <a:prstGeom prst="rect">
            <a:avLst/>
          </a:prstGeom>
          <a:noFill/>
        </p:spPr>
      </p:pic>
      <p:pic>
        <p:nvPicPr>
          <p:cNvPr id="1031" name="Picture 7" descr="http://etotdom.com/wp-content/uploads/2013/11/Foto-6-Dizajn-spal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676400"/>
            <a:ext cx="2596991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38200" y="381000"/>
            <a:ext cx="73898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означает слово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интерьер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 descr="http://www.5arts.info/wp-content/uploads/2013/11/house_interior_design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2667000" cy="3357086"/>
          </a:xfrm>
          <a:prstGeom prst="rect">
            <a:avLst/>
          </a:prstGeom>
          <a:noFill/>
        </p:spPr>
      </p:pic>
      <p:pic>
        <p:nvPicPr>
          <p:cNvPr id="19461" name="Picture 5" descr="http://interiorizm.com/wp-content/uploads/2014/01/interior-by-Gerald-Pomeroy-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219200"/>
            <a:ext cx="3810000" cy="2540000"/>
          </a:xfrm>
          <a:prstGeom prst="rect">
            <a:avLst/>
          </a:prstGeom>
          <a:noFill/>
        </p:spPr>
      </p:pic>
      <p:pic>
        <p:nvPicPr>
          <p:cNvPr id="19465" name="Picture 9" descr="http://interyer-doma.ru/wp-content/uploads/2013/02/detskaya_dlya_dvoih2-1024x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39624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81000"/>
            <a:ext cx="829130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-Люди какой профессии занимаются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интерьерами?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://shop.az/uploads/veb-dizainerjpgjpe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5200"/>
            <a:ext cx="4143971" cy="2895600"/>
          </a:xfrm>
          <a:prstGeom prst="rect">
            <a:avLst/>
          </a:prstGeom>
          <a:noFill/>
        </p:spPr>
      </p:pic>
      <p:pic>
        <p:nvPicPr>
          <p:cNvPr id="20484" name="Picture 4" descr="http://modern-s.com/wp-content/uploads/2014/01/%D0%A2%D0%B0%D1%82%D1%8C%D1%8F%D0%BD%D0%B0-%D0%9E%D1%80%D0%BB%D0%BE%D0%B2%D0%B0-%D1%85%D1%83%D0%B4%D0%BE%D0%B6%D0%BD%D0%B8%D0%BA-%D0%B3%D1%80%D0%B0%D1%84%D0%B8%D1%87%D0%B5%D1%81%D0%BA%D0%B8%D0%B9-%D0%B4%D0%B8%D0%B7%D0%B0%D0%B9%D0%BD%D0%B5%D1%80_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3600"/>
            <a:ext cx="3810000" cy="3191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304800"/>
            <a:ext cx="871430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-Скажите в чем отличие современного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художника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прикладника от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народного мастера?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7" name="Picture 3" descr="http://atlas-professiy.spb.ru/img/t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667000"/>
            <a:ext cx="2190750" cy="2924176"/>
          </a:xfrm>
          <a:prstGeom prst="rect">
            <a:avLst/>
          </a:prstGeom>
          <a:noFill/>
        </p:spPr>
      </p:pic>
      <p:pic>
        <p:nvPicPr>
          <p:cNvPr id="21509" name="Picture 5" descr="http://www.glavny.tv/sites/default/files/styles/large/public/news/5183/mastera-iz-tuly-posetili-festival-russkoe-pole-v-caricyno-5981.jpg?itok=Du5lPy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873" y="2590800"/>
            <a:ext cx="3505527" cy="2333680"/>
          </a:xfrm>
          <a:prstGeom prst="rect">
            <a:avLst/>
          </a:prstGeom>
          <a:noFill/>
        </p:spPr>
      </p:pic>
      <p:pic>
        <p:nvPicPr>
          <p:cNvPr id="21511" name="Picture 7" descr="http://welcome.mos.ru/New%20Folder/%D0%A0%D0%9F_%D1%80%D0%B5%D0%BC%D0%B5%D1%81%D0%BB%D0%B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4648200"/>
            <a:ext cx="2997351" cy="1905000"/>
          </a:xfrm>
          <a:prstGeom prst="rect">
            <a:avLst/>
          </a:prstGeom>
          <a:noFill/>
        </p:spPr>
      </p:pic>
      <p:pic>
        <p:nvPicPr>
          <p:cNvPr id="21513" name="Picture 9" descr="http://artru.info/il/imgm.php?img=466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2133600"/>
            <a:ext cx="14192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28600" y="152400"/>
            <a:ext cx="810010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-Вы видите произведения декоративного искусства.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Определите виды и запишите названия.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5" name="Picture 3" descr="https://pp.vk.me/c304310/v304310568/1e6b/Og_4Lrykb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1762125" cy="2371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295400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38400" y="1295400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</a:t>
            </a:r>
            <a:endParaRPr lang="ru-RU" dirty="0"/>
          </a:p>
        </p:txBody>
      </p:sp>
      <p:pic>
        <p:nvPicPr>
          <p:cNvPr id="23557" name="Picture 5" descr="http://gzhel.center/wp-content/uploads/2015/11/posu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295400"/>
            <a:ext cx="2971800" cy="2407158"/>
          </a:xfrm>
          <a:prstGeom prst="rect">
            <a:avLst/>
          </a:prstGeom>
          <a:noFill/>
        </p:spPr>
      </p:pic>
      <p:pic>
        <p:nvPicPr>
          <p:cNvPr id="23559" name="Picture 7" descr="http://www.artly.ru/wp-content/uploads/2011/08/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295400"/>
            <a:ext cx="2540000" cy="2590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5000" y="1371600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</a:t>
            </a:r>
            <a:endParaRPr lang="ru-RU" dirty="0"/>
          </a:p>
        </p:txBody>
      </p:sp>
      <p:pic>
        <p:nvPicPr>
          <p:cNvPr id="23561" name="Picture 9" descr="http://www.temples.ru/private/f000260/260_0013331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038600"/>
            <a:ext cx="3810000" cy="253841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52400" y="3962400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4)</a:t>
            </a:r>
            <a:endParaRPr lang="ru-RU" dirty="0"/>
          </a:p>
        </p:txBody>
      </p:sp>
      <p:pic>
        <p:nvPicPr>
          <p:cNvPr id="23563" name="Picture 11" descr="http://www.piromagazin.ru/img/jst/2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3962400"/>
            <a:ext cx="3337225" cy="27432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257800" y="4114800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229</TotalTime>
  <Words>592</Words>
  <Application>Microsoft Office PowerPoint</Application>
  <PresentationFormat>Экран (4:3)</PresentationFormat>
  <Paragraphs>122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Arial</vt:lpstr>
      <vt:lpstr>BatangChe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Ты – мастер ДПИ.  Витраж</vt:lpstr>
      <vt:lpstr>Громко прозвенел звонок, Начинается урок. Слушаем, запоминаем, Ни минуты не теряем. </vt:lpstr>
      <vt:lpstr>Презентация PowerPoint</vt:lpstr>
      <vt:lpstr>-В чем отличие 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Ты – мастер ДПИ</dc:title>
  <dc:creator>Аделина</dc:creator>
  <cp:lastModifiedBy>алсу лутфуллина</cp:lastModifiedBy>
  <cp:revision>27</cp:revision>
  <dcterms:created xsi:type="dcterms:W3CDTF">2016-04-27T06:05:06Z</dcterms:created>
  <dcterms:modified xsi:type="dcterms:W3CDTF">2020-04-13T02:13:35Z</dcterms:modified>
</cp:coreProperties>
</file>